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20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9"/>
  </p:notesMasterIdLst>
  <p:sldIdLst>
    <p:sldId id="266" r:id="rId5"/>
    <p:sldId id="317" r:id="rId6"/>
    <p:sldId id="318" r:id="rId7"/>
    <p:sldId id="314" r:id="rId8"/>
    <p:sldId id="316" r:id="rId9"/>
    <p:sldId id="310" r:id="rId10"/>
    <p:sldId id="321" r:id="rId11"/>
    <p:sldId id="308" r:id="rId12"/>
    <p:sldId id="319" r:id="rId13"/>
    <p:sldId id="312" r:id="rId14"/>
    <p:sldId id="311" r:id="rId15"/>
    <p:sldId id="329" r:id="rId16"/>
    <p:sldId id="324" r:id="rId17"/>
    <p:sldId id="325" r:id="rId18"/>
    <p:sldId id="326" r:id="rId19"/>
    <p:sldId id="328" r:id="rId20"/>
    <p:sldId id="327" r:id="rId21"/>
    <p:sldId id="330" r:id="rId22"/>
    <p:sldId id="323" r:id="rId23"/>
    <p:sldId id="322" r:id="rId24"/>
    <p:sldId id="320" r:id="rId25"/>
    <p:sldId id="333" r:id="rId26"/>
    <p:sldId id="334" r:id="rId27"/>
    <p:sldId id="343" r:id="rId28"/>
    <p:sldId id="336" r:id="rId29"/>
    <p:sldId id="340" r:id="rId30"/>
    <p:sldId id="337" r:id="rId31"/>
    <p:sldId id="338" r:id="rId32"/>
    <p:sldId id="331" r:id="rId33"/>
    <p:sldId id="335" r:id="rId34"/>
    <p:sldId id="339" r:id="rId35"/>
    <p:sldId id="342" r:id="rId36"/>
    <p:sldId id="341" r:id="rId37"/>
    <p:sldId id="3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28" autoAdjust="0"/>
  </p:normalViewPr>
  <p:slideViewPr>
    <p:cSldViewPr snapToGrid="0">
      <p:cViewPr varScale="1">
        <p:scale>
          <a:sx n="65" d="100"/>
          <a:sy n="65" d="100"/>
        </p:scale>
        <p:origin x="6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6464E-BFBD-44A1-A6CF-EFA80775954F}" type="doc">
      <dgm:prSet loTypeId="urn:microsoft.com/office/officeart/2005/8/layout/arrow2" loCatId="process" qsTypeId="urn:microsoft.com/office/officeart/2005/8/quickstyle/simple2" qsCatId="simple" csTypeId="urn:microsoft.com/office/officeart/2005/8/colors/accent1_2" csCatId="accent1" phldr="1"/>
      <dgm:spPr/>
    </dgm:pt>
    <dgm:pt modelId="{A094417D-B0F9-4F6A-B9CF-E81D0DFA269B}">
      <dgm:prSet phldrT="[Text]"/>
      <dgm:spPr/>
      <dgm:t>
        <a:bodyPr/>
        <a:lstStyle/>
        <a:p>
          <a:r>
            <a:rPr lang="en-GB" dirty="0"/>
            <a:t>GIS</a:t>
          </a:r>
        </a:p>
      </dgm:t>
    </dgm:pt>
    <dgm:pt modelId="{0FBEF770-C6C6-46FC-AE3E-A4742DBC6662}" type="parTrans" cxnId="{CA82DC73-7CF0-4125-8F7C-8F0DD6EDEE2D}">
      <dgm:prSet/>
      <dgm:spPr/>
      <dgm:t>
        <a:bodyPr/>
        <a:lstStyle/>
        <a:p>
          <a:endParaRPr lang="en-GB"/>
        </a:p>
      </dgm:t>
    </dgm:pt>
    <dgm:pt modelId="{1E424B31-BDC8-45F0-9A37-B80B78F83000}" type="sibTrans" cxnId="{CA82DC73-7CF0-4125-8F7C-8F0DD6EDEE2D}">
      <dgm:prSet/>
      <dgm:spPr/>
      <dgm:t>
        <a:bodyPr/>
        <a:lstStyle/>
        <a:p>
          <a:endParaRPr lang="en-GB"/>
        </a:p>
      </dgm:t>
    </dgm:pt>
    <dgm:pt modelId="{7D738C42-0325-495F-A732-66805C7AD54B}">
      <dgm:prSet phldrT="[Text]"/>
      <dgm:spPr/>
      <dgm:t>
        <a:bodyPr/>
        <a:lstStyle/>
        <a:p>
          <a:r>
            <a:rPr lang="en-GB" dirty="0"/>
            <a:t>Cartography</a:t>
          </a:r>
        </a:p>
      </dgm:t>
    </dgm:pt>
    <dgm:pt modelId="{5D337DF0-A727-477A-A514-E3087B4E094C}" type="parTrans" cxnId="{176272F5-0BF1-4821-A6FB-F9EA18F631E3}">
      <dgm:prSet/>
      <dgm:spPr/>
      <dgm:t>
        <a:bodyPr/>
        <a:lstStyle/>
        <a:p>
          <a:endParaRPr lang="en-GB"/>
        </a:p>
      </dgm:t>
    </dgm:pt>
    <dgm:pt modelId="{3409A32A-D68E-43EB-A6FD-444CA2BE82E2}" type="sibTrans" cxnId="{176272F5-0BF1-4821-A6FB-F9EA18F631E3}">
      <dgm:prSet/>
      <dgm:spPr/>
      <dgm:t>
        <a:bodyPr/>
        <a:lstStyle/>
        <a:p>
          <a:endParaRPr lang="en-GB"/>
        </a:p>
      </dgm:t>
    </dgm:pt>
    <dgm:pt modelId="{FB04AFB4-6492-400B-9626-25D5C1C0DFF3}">
      <dgm:prSet phldrT="[Text]"/>
      <dgm:spPr/>
      <dgm:t>
        <a:bodyPr/>
        <a:lstStyle/>
        <a:p>
          <a:r>
            <a:rPr lang="en-GB" dirty="0"/>
            <a:t>Spatial Data Visualisation</a:t>
          </a:r>
        </a:p>
      </dgm:t>
    </dgm:pt>
    <dgm:pt modelId="{C6119B9C-ED9B-4249-8B12-929886D47FC1}" type="parTrans" cxnId="{2BF6B96F-41CA-4F98-8A99-43CB65314275}">
      <dgm:prSet/>
      <dgm:spPr/>
      <dgm:t>
        <a:bodyPr/>
        <a:lstStyle/>
        <a:p>
          <a:endParaRPr lang="en-GB"/>
        </a:p>
      </dgm:t>
    </dgm:pt>
    <dgm:pt modelId="{A36E9866-55BA-47B4-BE0E-E5C60454E125}" type="sibTrans" cxnId="{2BF6B96F-41CA-4F98-8A99-43CB65314275}">
      <dgm:prSet/>
      <dgm:spPr/>
      <dgm:t>
        <a:bodyPr/>
        <a:lstStyle/>
        <a:p>
          <a:endParaRPr lang="en-GB"/>
        </a:p>
      </dgm:t>
    </dgm:pt>
    <dgm:pt modelId="{EBFDCC40-E8C2-4FAA-9ADF-141A8ACC43FC}">
      <dgm:prSet phldrT="[Text]"/>
      <dgm:spPr/>
      <dgm:t>
        <a:bodyPr/>
        <a:lstStyle/>
        <a:p>
          <a:r>
            <a:rPr lang="en-GB" dirty="0"/>
            <a:t>Data Visualisation</a:t>
          </a:r>
        </a:p>
      </dgm:t>
    </dgm:pt>
    <dgm:pt modelId="{CF9C9B3C-A9EC-4508-A0B4-13C5DE334AEF}" type="parTrans" cxnId="{2E3D5EB1-C7C2-4E7C-A5B9-B8948B2AA27E}">
      <dgm:prSet/>
      <dgm:spPr/>
      <dgm:t>
        <a:bodyPr/>
        <a:lstStyle/>
        <a:p>
          <a:endParaRPr lang="en-GB"/>
        </a:p>
      </dgm:t>
    </dgm:pt>
    <dgm:pt modelId="{B2134F65-F6A2-4A3D-B1C6-5332E4CDFC84}" type="sibTrans" cxnId="{2E3D5EB1-C7C2-4E7C-A5B9-B8948B2AA27E}">
      <dgm:prSet/>
      <dgm:spPr/>
      <dgm:t>
        <a:bodyPr/>
        <a:lstStyle/>
        <a:p>
          <a:endParaRPr lang="en-GB"/>
        </a:p>
      </dgm:t>
    </dgm:pt>
    <dgm:pt modelId="{D030AFF9-E6CA-4F2C-9CC4-B4D0FB627955}" type="pres">
      <dgm:prSet presAssocID="{E2F6464E-BFBD-44A1-A6CF-EFA80775954F}" presName="arrowDiagram" presStyleCnt="0">
        <dgm:presLayoutVars>
          <dgm:chMax val="5"/>
          <dgm:dir/>
          <dgm:resizeHandles val="exact"/>
        </dgm:presLayoutVars>
      </dgm:prSet>
      <dgm:spPr/>
    </dgm:pt>
    <dgm:pt modelId="{33346A69-E016-4200-AB33-02473F6EC47D}" type="pres">
      <dgm:prSet presAssocID="{E2F6464E-BFBD-44A1-A6CF-EFA80775954F}" presName="arrow" presStyleLbl="bgShp" presStyleIdx="0" presStyleCnt="1"/>
      <dgm:spPr>
        <a:ln w="76200">
          <a:solidFill>
            <a:schemeClr val="bg1"/>
          </a:solidFill>
        </a:ln>
      </dgm:spPr>
    </dgm:pt>
    <dgm:pt modelId="{22153029-3F20-4C03-AB7F-2936578B56D8}" type="pres">
      <dgm:prSet presAssocID="{E2F6464E-BFBD-44A1-A6CF-EFA80775954F}" presName="arrowDiagram4" presStyleCnt="0"/>
      <dgm:spPr/>
    </dgm:pt>
    <dgm:pt modelId="{980302D8-C34E-4190-B071-6AE55039022F}" type="pres">
      <dgm:prSet presAssocID="{A094417D-B0F9-4F6A-B9CF-E81D0DFA269B}" presName="bullet4a" presStyleLbl="node1" presStyleIdx="0" presStyleCnt="4"/>
      <dgm:spPr>
        <a:xfrm>
          <a:off x="800608" y="3946821"/>
          <a:ext cx="186944" cy="186944"/>
        </a:xfrm>
        <a:prstGeom prst="ellipse">
          <a:avLst/>
        </a:prstGeom>
      </dgm:spPr>
    </dgm:pt>
    <dgm:pt modelId="{25293F7C-D518-4EEE-B15A-6FB228194369}" type="pres">
      <dgm:prSet presAssocID="{A094417D-B0F9-4F6A-B9CF-E81D0DFA269B}" presName="textBox4a" presStyleLbl="revTx" presStyleIdx="0" presStyleCnt="4">
        <dgm:presLayoutVars>
          <dgm:bulletEnabled val="1"/>
        </dgm:presLayoutVars>
      </dgm:prSet>
      <dgm:spPr/>
    </dgm:pt>
    <dgm:pt modelId="{AD0EEC85-775E-4A3C-8D16-772E7E949B6B}" type="pres">
      <dgm:prSet presAssocID="{7D738C42-0325-495F-A732-66805C7AD54B}" presName="bullet4b" presStyleLbl="node1" presStyleIdx="1" presStyleCnt="4"/>
      <dgm:spPr/>
    </dgm:pt>
    <dgm:pt modelId="{020DFC70-C060-4AEF-8782-8937250B5962}" type="pres">
      <dgm:prSet presAssocID="{7D738C42-0325-495F-A732-66805C7AD54B}" presName="textBox4b" presStyleLbl="revTx" presStyleIdx="1" presStyleCnt="4">
        <dgm:presLayoutVars>
          <dgm:bulletEnabled val="1"/>
        </dgm:presLayoutVars>
      </dgm:prSet>
      <dgm:spPr/>
    </dgm:pt>
    <dgm:pt modelId="{6123846F-97A0-452A-91D1-0A45E29C8658}" type="pres">
      <dgm:prSet presAssocID="{FB04AFB4-6492-400B-9626-25D5C1C0DFF3}" presName="bullet4c" presStyleLbl="node1" presStyleIdx="2" presStyleCnt="4"/>
      <dgm:spPr>
        <a:xfrm>
          <a:off x="3807968" y="1894501"/>
          <a:ext cx="430784" cy="430784"/>
        </a:xfrm>
        <a:prstGeom prst="ellipse">
          <a:avLst/>
        </a:prstGeom>
      </dgm:spPr>
    </dgm:pt>
    <dgm:pt modelId="{2D483A37-3E13-42C1-8989-41D1DEFC1EA8}" type="pres">
      <dgm:prSet presAssocID="{FB04AFB4-6492-400B-9626-25D5C1C0DFF3}" presName="textBox4c" presStyleLbl="revTx" presStyleIdx="2" presStyleCnt="4">
        <dgm:presLayoutVars>
          <dgm:bulletEnabled val="1"/>
        </dgm:presLayoutVars>
      </dgm:prSet>
      <dgm:spPr/>
    </dgm:pt>
    <dgm:pt modelId="{40DAF1BF-CF4F-44AE-BC87-E9FC2B02A7B6}" type="pres">
      <dgm:prSet presAssocID="{EBFDCC40-E8C2-4FAA-9ADF-141A8ACC43FC}" presName="bullet4d" presStyleLbl="node1" presStyleIdx="3" presStyleCnt="4"/>
      <dgm:spPr/>
    </dgm:pt>
    <dgm:pt modelId="{C7C8B07E-6E6F-41C1-AA3F-E3154D150370}" type="pres">
      <dgm:prSet presAssocID="{EBFDCC40-E8C2-4FAA-9ADF-141A8ACC43FC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944360D-B64E-412A-8698-34CEB0CE205C}" type="presOf" srcId="{FB04AFB4-6492-400B-9626-25D5C1C0DFF3}" destId="{2D483A37-3E13-42C1-8989-41D1DEFC1EA8}" srcOrd="0" destOrd="0" presId="urn:microsoft.com/office/officeart/2005/8/layout/arrow2"/>
    <dgm:cxn modelId="{2BF6B96F-41CA-4F98-8A99-43CB65314275}" srcId="{E2F6464E-BFBD-44A1-A6CF-EFA80775954F}" destId="{FB04AFB4-6492-400B-9626-25D5C1C0DFF3}" srcOrd="2" destOrd="0" parTransId="{C6119B9C-ED9B-4249-8B12-929886D47FC1}" sibTransId="{A36E9866-55BA-47B4-BE0E-E5C60454E125}"/>
    <dgm:cxn modelId="{B19D9951-5D60-47CE-8E0D-AF98FDC630DB}" type="presOf" srcId="{A094417D-B0F9-4F6A-B9CF-E81D0DFA269B}" destId="{25293F7C-D518-4EEE-B15A-6FB228194369}" srcOrd="0" destOrd="0" presId="urn:microsoft.com/office/officeart/2005/8/layout/arrow2"/>
    <dgm:cxn modelId="{CA82DC73-7CF0-4125-8F7C-8F0DD6EDEE2D}" srcId="{E2F6464E-BFBD-44A1-A6CF-EFA80775954F}" destId="{A094417D-B0F9-4F6A-B9CF-E81D0DFA269B}" srcOrd="0" destOrd="0" parTransId="{0FBEF770-C6C6-46FC-AE3E-A4742DBC6662}" sibTransId="{1E424B31-BDC8-45F0-9A37-B80B78F83000}"/>
    <dgm:cxn modelId="{433DFA55-479D-40CA-BF0C-2BCAF7EBA2C0}" type="presOf" srcId="{EBFDCC40-E8C2-4FAA-9ADF-141A8ACC43FC}" destId="{C7C8B07E-6E6F-41C1-AA3F-E3154D150370}" srcOrd="0" destOrd="0" presId="urn:microsoft.com/office/officeart/2005/8/layout/arrow2"/>
    <dgm:cxn modelId="{F071D6B0-225F-4581-B87A-82538403D666}" type="presOf" srcId="{7D738C42-0325-495F-A732-66805C7AD54B}" destId="{020DFC70-C060-4AEF-8782-8937250B5962}" srcOrd="0" destOrd="0" presId="urn:microsoft.com/office/officeart/2005/8/layout/arrow2"/>
    <dgm:cxn modelId="{2E3D5EB1-C7C2-4E7C-A5B9-B8948B2AA27E}" srcId="{E2F6464E-BFBD-44A1-A6CF-EFA80775954F}" destId="{EBFDCC40-E8C2-4FAA-9ADF-141A8ACC43FC}" srcOrd="3" destOrd="0" parTransId="{CF9C9B3C-A9EC-4508-A0B4-13C5DE334AEF}" sibTransId="{B2134F65-F6A2-4A3D-B1C6-5332E4CDFC84}"/>
    <dgm:cxn modelId="{F62470E9-9DCE-4885-818C-25D7847875BF}" type="presOf" srcId="{E2F6464E-BFBD-44A1-A6CF-EFA80775954F}" destId="{D030AFF9-E6CA-4F2C-9CC4-B4D0FB627955}" srcOrd="0" destOrd="0" presId="urn:microsoft.com/office/officeart/2005/8/layout/arrow2"/>
    <dgm:cxn modelId="{176272F5-0BF1-4821-A6FB-F9EA18F631E3}" srcId="{E2F6464E-BFBD-44A1-A6CF-EFA80775954F}" destId="{7D738C42-0325-495F-A732-66805C7AD54B}" srcOrd="1" destOrd="0" parTransId="{5D337DF0-A727-477A-A514-E3087B4E094C}" sibTransId="{3409A32A-D68E-43EB-A6FD-444CA2BE82E2}"/>
    <dgm:cxn modelId="{84FFC9A8-BFEE-4EF4-AD6D-E40A2DCAF805}" type="presParOf" srcId="{D030AFF9-E6CA-4F2C-9CC4-B4D0FB627955}" destId="{33346A69-E016-4200-AB33-02473F6EC47D}" srcOrd="0" destOrd="0" presId="urn:microsoft.com/office/officeart/2005/8/layout/arrow2"/>
    <dgm:cxn modelId="{A5EB9F28-8EC3-41D7-A922-2FC3A87B750F}" type="presParOf" srcId="{D030AFF9-E6CA-4F2C-9CC4-B4D0FB627955}" destId="{22153029-3F20-4C03-AB7F-2936578B56D8}" srcOrd="1" destOrd="0" presId="urn:microsoft.com/office/officeart/2005/8/layout/arrow2"/>
    <dgm:cxn modelId="{92E9E250-EB4B-4862-A8CC-7947E1EDD325}" type="presParOf" srcId="{22153029-3F20-4C03-AB7F-2936578B56D8}" destId="{980302D8-C34E-4190-B071-6AE55039022F}" srcOrd="0" destOrd="0" presId="urn:microsoft.com/office/officeart/2005/8/layout/arrow2"/>
    <dgm:cxn modelId="{34502145-01DF-4657-BE9F-6837D1A30C6A}" type="presParOf" srcId="{22153029-3F20-4C03-AB7F-2936578B56D8}" destId="{25293F7C-D518-4EEE-B15A-6FB228194369}" srcOrd="1" destOrd="0" presId="urn:microsoft.com/office/officeart/2005/8/layout/arrow2"/>
    <dgm:cxn modelId="{F7BD7081-65FF-4E86-9D67-F6D7D993126A}" type="presParOf" srcId="{22153029-3F20-4C03-AB7F-2936578B56D8}" destId="{AD0EEC85-775E-4A3C-8D16-772E7E949B6B}" srcOrd="2" destOrd="0" presId="urn:microsoft.com/office/officeart/2005/8/layout/arrow2"/>
    <dgm:cxn modelId="{1F5914D7-807B-4D63-AC77-91D35E7A5443}" type="presParOf" srcId="{22153029-3F20-4C03-AB7F-2936578B56D8}" destId="{020DFC70-C060-4AEF-8782-8937250B5962}" srcOrd="3" destOrd="0" presId="urn:microsoft.com/office/officeart/2005/8/layout/arrow2"/>
    <dgm:cxn modelId="{F0F1A94F-0CAE-42BA-81D5-975F739D04B8}" type="presParOf" srcId="{22153029-3F20-4C03-AB7F-2936578B56D8}" destId="{6123846F-97A0-452A-91D1-0A45E29C8658}" srcOrd="4" destOrd="0" presId="urn:microsoft.com/office/officeart/2005/8/layout/arrow2"/>
    <dgm:cxn modelId="{96B90BE0-7A5B-49AF-B836-A738233B00E2}" type="presParOf" srcId="{22153029-3F20-4C03-AB7F-2936578B56D8}" destId="{2D483A37-3E13-42C1-8989-41D1DEFC1EA8}" srcOrd="5" destOrd="0" presId="urn:microsoft.com/office/officeart/2005/8/layout/arrow2"/>
    <dgm:cxn modelId="{97FE076A-7981-40E2-9774-F747690D12B6}" type="presParOf" srcId="{22153029-3F20-4C03-AB7F-2936578B56D8}" destId="{40DAF1BF-CF4F-44AE-BC87-E9FC2B02A7B6}" srcOrd="6" destOrd="0" presId="urn:microsoft.com/office/officeart/2005/8/layout/arrow2"/>
    <dgm:cxn modelId="{4E9ACADA-3A0F-4CF5-8F54-930464C5F845}" type="presParOf" srcId="{22153029-3F20-4C03-AB7F-2936578B56D8}" destId="{C7C8B07E-6E6F-41C1-AA3F-E3154D150370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your process?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Create a Brief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Review your data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54C2DD5-0C3E-40EF-9AD6-1960A24BF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 you edit</a:t>
          </a:r>
        </a:p>
      </dgm:t>
    </dgm:pt>
    <dgm:pt modelId="{C94490AE-FB40-4489-9F41-9F7863F21664}" type="parTrans" cxnId="{61B133C5-1E68-46EA-B1FF-71E8BEB2860C}">
      <dgm:prSet/>
      <dgm:spPr/>
      <dgm:t>
        <a:bodyPr/>
        <a:lstStyle/>
        <a:p>
          <a:endParaRPr lang="en-GB"/>
        </a:p>
      </dgm:t>
    </dgm:pt>
    <dgm:pt modelId="{2AEE2CD1-AF73-4663-857C-CD11E7D22604}" type="sibTrans" cxnId="{61B133C5-1E68-46EA-B1FF-71E8BEB2860C}">
      <dgm:prSet/>
      <dgm:spPr/>
      <dgm:t>
        <a:bodyPr/>
        <a:lstStyle/>
        <a:p>
          <a:endParaRPr lang="en-GB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4F35BC-9C76-400A-BBCA-0032259E2E5A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09AEBFF-D2D3-4FFF-AD65-C3CEAEEB10F2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61A4358C-E3B6-4AF6-B560-D280E5474121}" type="pres">
      <dgm:prSet presAssocID="{8500F72A-2C6D-4FDF-9C1D-CA691380EB0B}" presName="sibTrans" presStyleCnt="0"/>
      <dgm:spPr/>
    </dgm:pt>
    <dgm:pt modelId="{7DB01700-0ACC-4011-AB69-28A8BCCCBC82}" type="pres">
      <dgm:prSet presAssocID="{B54C2DD5-0C3E-40EF-9AD6-1960A24BFDDF}" presName="compNode" presStyleCnt="0"/>
      <dgm:spPr/>
    </dgm:pt>
    <dgm:pt modelId="{1529DCA8-27D9-4FB3-845D-8B5BCF1376A4}" type="pres">
      <dgm:prSet presAssocID="{B54C2DD5-0C3E-40EF-9AD6-1960A24BFDD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2DCEE3B-D890-4B05-8488-702BC42704E9}" type="pres">
      <dgm:prSet presAssocID="{B54C2DD5-0C3E-40EF-9AD6-1960A24BFD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404697D6-9316-423D-B76E-1456AC5DA4E4}" type="pres">
      <dgm:prSet presAssocID="{B54C2DD5-0C3E-40EF-9AD6-1960A24BFDDF}" presName="spaceRect" presStyleCnt="0"/>
      <dgm:spPr/>
    </dgm:pt>
    <dgm:pt modelId="{27852694-2B4E-4FFC-B119-3F56477392C7}" type="pres">
      <dgm:prSet presAssocID="{B54C2DD5-0C3E-40EF-9AD6-1960A24BFD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2EA5D18C-A58B-4AFE-927D-3E9C12B8C111}" type="presOf" srcId="{B54C2DD5-0C3E-40EF-9AD6-1960A24BFDDF}" destId="{27852694-2B4E-4FFC-B119-3F56477392C7}" srcOrd="0" destOrd="0" presId="urn:microsoft.com/office/officeart/2018/5/layout/IconLeafLabelList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61B133C5-1E68-46EA-B1FF-71E8BEB2860C}" srcId="{01A66772-F185-4D58-B8BB-E9370D7A7A2B}" destId="{B54C2DD5-0C3E-40EF-9AD6-1960A24BFDDF}" srcOrd="3" destOrd="0" parTransId="{C94490AE-FB40-4489-9F41-9F7863F21664}" sibTransId="{2AEE2CD1-AF73-4663-857C-CD11E7D22604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82538373-68C4-4446-924C-39193702F2BD}" type="presParOf" srcId="{B6056BFB-47D7-4C5F-BA11-2CB63C56A52D}" destId="{61A4358C-E3B6-4AF6-B560-D280E5474121}" srcOrd="5" destOrd="0" presId="urn:microsoft.com/office/officeart/2018/5/layout/IconLeafLabelList"/>
    <dgm:cxn modelId="{EC4ACA5E-ED13-44C5-9320-5A1574256086}" type="presParOf" srcId="{B6056BFB-47D7-4C5F-BA11-2CB63C56A52D}" destId="{7DB01700-0ACC-4011-AB69-28A8BCCCBC82}" srcOrd="6" destOrd="0" presId="urn:microsoft.com/office/officeart/2018/5/layout/IconLeafLabelList"/>
    <dgm:cxn modelId="{FDA9FF40-9A89-4F21-A508-5F83EBE10989}" type="presParOf" srcId="{7DB01700-0ACC-4011-AB69-28A8BCCCBC82}" destId="{1529DCA8-27D9-4FB3-845D-8B5BCF1376A4}" srcOrd="0" destOrd="0" presId="urn:microsoft.com/office/officeart/2018/5/layout/IconLeafLabelList"/>
    <dgm:cxn modelId="{8E4342EF-365E-46E6-A521-EBCFD710FC31}" type="presParOf" srcId="{7DB01700-0ACC-4011-AB69-28A8BCCCBC82}" destId="{12DCEE3B-D890-4B05-8488-702BC42704E9}" srcOrd="1" destOrd="0" presId="urn:microsoft.com/office/officeart/2018/5/layout/IconLeafLabelList"/>
    <dgm:cxn modelId="{510D5D7D-A016-4CFD-A452-CB07EF304881}" type="presParOf" srcId="{7DB01700-0ACC-4011-AB69-28A8BCCCBC82}" destId="{404697D6-9316-423D-B76E-1456AC5DA4E4}" srcOrd="2" destOrd="0" presId="urn:microsoft.com/office/officeart/2018/5/layout/IconLeafLabelList"/>
    <dgm:cxn modelId="{146AAE04-0235-4888-9EEA-66E4D4729100}" type="presParOf" srcId="{7DB01700-0ACC-4011-AB69-28A8BCCCBC82}" destId="{27852694-2B4E-4FFC-B119-3F56477392C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Choosing a technology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Choosing your </a:t>
          </a:r>
          <a:r>
            <a:rPr lang="en-US" dirty="0" err="1"/>
            <a:t>visualisation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Using </a:t>
          </a:r>
          <a:r>
            <a:rPr lang="en-US" dirty="0" err="1"/>
            <a:t>colour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are you trying to show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Which charts are appropriate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Will your audience understand it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are you trying to highlight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Will it display properly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Will your audience understand it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46A69-E016-4200-AB33-02473F6EC47D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762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302D8-C34E-4190-B071-6AE55039022F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293F7C-D518-4EEE-B15A-6FB228194369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GIS</a:t>
          </a:r>
        </a:p>
      </dsp:txBody>
      <dsp:txXfrm>
        <a:off x="894080" y="4040293"/>
        <a:ext cx="1389888" cy="1209040"/>
      </dsp:txXfrm>
    </dsp:sp>
    <dsp:sp modelId="{AD0EEC85-775E-4A3C-8D16-772E7E949B6B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0DFC70-C060-4AEF-8782-8937250B5962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Cartography</a:t>
          </a:r>
        </a:p>
      </dsp:txBody>
      <dsp:txXfrm>
        <a:off x="2283968" y="2927773"/>
        <a:ext cx="1706880" cy="2321559"/>
      </dsp:txXfrm>
    </dsp:sp>
    <dsp:sp modelId="{6123846F-97A0-452A-91D1-0A45E29C8658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483A37-3E13-42C1-8989-41D1DEFC1EA8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Spatial Data Visualisation</a:t>
          </a:r>
        </a:p>
      </dsp:txBody>
      <dsp:txXfrm>
        <a:off x="4023360" y="2109893"/>
        <a:ext cx="1706880" cy="3139440"/>
      </dsp:txXfrm>
    </dsp:sp>
    <dsp:sp modelId="{40DAF1BF-CF4F-44AE-BC87-E9FC2B02A7B6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C8B07E-6E6F-41C1-AA3F-E3154D150370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 Visualisation</a:t>
          </a:r>
        </a:p>
      </dsp:txBody>
      <dsp:txXfrm>
        <a:off x="5933440" y="1606973"/>
        <a:ext cx="1706880" cy="3642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74129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What is your process?</a:t>
          </a:r>
        </a:p>
      </dsp:txBody>
      <dsp:txXfrm>
        <a:off x="372805" y="2356270"/>
        <a:ext cx="2058075" cy="720000"/>
      </dsp:txXfrm>
    </dsp:sp>
    <dsp:sp modelId="{543C18BC-1989-44B2-9862-C670C61D3452}">
      <dsp:nvSpPr>
        <dsp:cNvPr id="0" name=""/>
        <dsp:cNvSpPr/>
      </dsp:nvSpPr>
      <dsp:spPr>
        <a:xfrm>
          <a:off x="3192368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Create a Brief</a:t>
          </a:r>
        </a:p>
      </dsp:txBody>
      <dsp:txXfrm>
        <a:off x="2791043" y="2356270"/>
        <a:ext cx="2058075" cy="720000"/>
      </dsp:txXfrm>
    </dsp:sp>
    <dsp:sp modelId="{5BDDFF18-9AEC-4E5E-B9AA-33D86F01A63E}">
      <dsp:nvSpPr>
        <dsp:cNvPr id="0" name=""/>
        <dsp:cNvSpPr/>
      </dsp:nvSpPr>
      <dsp:spPr>
        <a:xfrm>
          <a:off x="5610606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Review your data</a:t>
          </a:r>
        </a:p>
      </dsp:txBody>
      <dsp:txXfrm>
        <a:off x="5209281" y="2356270"/>
        <a:ext cx="2058075" cy="720000"/>
      </dsp:txXfrm>
    </dsp:sp>
    <dsp:sp modelId="{1529DCA8-27D9-4FB3-845D-8B5BCF1376A4}">
      <dsp:nvSpPr>
        <dsp:cNvPr id="0" name=""/>
        <dsp:cNvSpPr/>
      </dsp:nvSpPr>
      <dsp:spPr>
        <a:xfrm>
          <a:off x="8028844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CEE3B-D890-4B05-8488-702BC42704E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52694-2B4E-4FFC-B119-3F56477392C7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How you edit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Choosing a technology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Choosing your </a:t>
          </a:r>
          <a:r>
            <a:rPr lang="en-US" sz="2400" kern="1200" dirty="0" err="1"/>
            <a:t>visualisation</a:t>
          </a:r>
          <a:endParaRPr lang="en-US" sz="2400" kern="1200" dirty="0"/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Using </a:t>
          </a:r>
          <a:r>
            <a:rPr lang="en-US" sz="2400" kern="1200" dirty="0" err="1"/>
            <a:t>colour</a:t>
          </a:r>
          <a:endParaRPr lang="en-US" sz="2400" kern="1200" dirty="0"/>
        </a:p>
      </dsp:txBody>
      <dsp:txXfrm>
        <a:off x="7041543" y="2725540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What are you trying to show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Which charts are appropriate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Will your audience understand it</a:t>
          </a:r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What are you trying to highlight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Will it display properly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Will your audience understand it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E0BE2-444E-4660-85DC-7421B9699BB8}" type="datetimeFigureOut">
              <a:rPr lang="en-GB" smtClean="0"/>
              <a:t>26/02/2021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71D80-7110-43CA-8E4E-C10DA2133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2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7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38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9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515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5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974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3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22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081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59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4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2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1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1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844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14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36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393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6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61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183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71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03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989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3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9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29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6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93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8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31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1D80-7110-43CA-8E4E-C10DA21336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27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ualizationsociety.com/" TargetMode="External"/><Relationship Id="rId2" Type="http://schemas.openxmlformats.org/officeDocument/2006/relationships/hyperlink" Target="https://www.meetup.com/meetup-group-vBHbCmg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4167" y="639097"/>
            <a:ext cx="5335480" cy="3494791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GB" dirty="0"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Tom Armitage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Choosing your </a:t>
            </a:r>
            <a:r>
              <a:rPr lang="en-GB" dirty="0"/>
              <a:t>visualisation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0827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664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" t="14137" r="-162" b="1081"/>
          <a:stretch/>
        </p:blipFill>
        <p:spPr>
          <a:xfrm>
            <a:off x="643466" y="0"/>
            <a:ext cx="10785231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DB755-B1F8-4D36-A929-C1EA3ADC1D68}"/>
              </a:ext>
            </a:extLst>
          </p:cNvPr>
          <p:cNvSpPr txBox="1"/>
          <p:nvPr/>
        </p:nvSpPr>
        <p:spPr>
          <a:xfrm>
            <a:off x="5978146" y="6488677"/>
            <a:ext cx="6220079" cy="36932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Andy </a:t>
            </a:r>
            <a:r>
              <a:rPr lang="en-US" b="1" dirty="0" err="1"/>
              <a:t>Kiersz</a:t>
            </a:r>
            <a:r>
              <a:rPr lang="en-US" b="1" dirty="0"/>
              <a:t> and Meredith Cash, Nov 28 2016, Business Insider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862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EBD36-6B29-48B3-B478-7D9A8B7858B1}"/>
              </a:ext>
            </a:extLst>
          </p:cNvPr>
          <p:cNvSpPr txBox="1"/>
          <p:nvPr/>
        </p:nvSpPr>
        <p:spPr>
          <a:xfrm>
            <a:off x="5978146" y="6488677"/>
            <a:ext cx="6220079" cy="36932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Mark Kearney,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University of Missouri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78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46" r="974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7D8E7-1DCA-463E-AE5B-C57831AACDA3}"/>
              </a:ext>
            </a:extLst>
          </p:cNvPr>
          <p:cNvSpPr txBox="1"/>
          <p:nvPr/>
        </p:nvSpPr>
        <p:spPr>
          <a:xfrm>
            <a:off x="9226061" y="6400800"/>
            <a:ext cx="2836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Ilias</a:t>
            </a:r>
            <a:r>
              <a:rPr lang="en-GB" b="1" dirty="0"/>
              <a:t> </a:t>
            </a:r>
            <a:r>
              <a:rPr lang="en-GB" b="1" dirty="0" err="1"/>
              <a:t>Stathatos</a:t>
            </a:r>
            <a:r>
              <a:rPr lang="en-GB" b="1" dirty="0"/>
              <a:t>, Flourish</a:t>
            </a:r>
          </a:p>
        </p:txBody>
      </p:sp>
    </p:spTree>
    <p:extLst>
      <p:ext uri="{BB962C8B-B14F-4D97-AF65-F5344CB8AC3E}">
        <p14:creationId xmlns:p14="http://schemas.microsoft.com/office/powerpoint/2010/main" val="328328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b="1086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75ABA-B005-47BD-9BBA-BE8F455F45BA}"/>
              </a:ext>
            </a:extLst>
          </p:cNvPr>
          <p:cNvSpPr txBox="1"/>
          <p:nvPr/>
        </p:nvSpPr>
        <p:spPr>
          <a:xfrm>
            <a:off x="0" y="6435009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Mark Newman, University of Michigan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1345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0" b="966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73933-EACB-49DF-897C-6CD8C2EC92BB}"/>
              </a:ext>
            </a:extLst>
          </p:cNvPr>
          <p:cNvSpPr txBox="1"/>
          <p:nvPr/>
        </p:nvSpPr>
        <p:spPr>
          <a:xfrm>
            <a:off x="0" y="6435009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Ken Field, Esri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799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69" b="1046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2A110-5CB1-4EBD-8536-24F442943BAF}"/>
              </a:ext>
            </a:extLst>
          </p:cNvPr>
          <p:cNvSpPr txBox="1"/>
          <p:nvPr/>
        </p:nvSpPr>
        <p:spPr>
          <a:xfrm>
            <a:off x="0" y="6435009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Ken Field, Esri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6847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5" b="533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B78E3-7E64-47AB-9AE3-C7DB2E2B0FEB}"/>
              </a:ext>
            </a:extLst>
          </p:cNvPr>
          <p:cNvSpPr txBox="1"/>
          <p:nvPr/>
        </p:nvSpPr>
        <p:spPr>
          <a:xfrm>
            <a:off x="0" y="6435009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Mark Newman, University of Michigan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3289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9" b="447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DF979-0892-46A0-82E9-F2A21D051367}"/>
              </a:ext>
            </a:extLst>
          </p:cNvPr>
          <p:cNvSpPr txBox="1"/>
          <p:nvPr/>
        </p:nvSpPr>
        <p:spPr>
          <a:xfrm>
            <a:off x="9495691" y="6374340"/>
            <a:ext cx="244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Max </a:t>
            </a:r>
            <a:r>
              <a:rPr lang="en-GB" b="1" dirty="0" err="1">
                <a:solidFill>
                  <a:schemeClr val="bg1"/>
                </a:solidFill>
              </a:rPr>
              <a:t>Galka</a:t>
            </a:r>
            <a:r>
              <a:rPr lang="en-GB" b="1" dirty="0">
                <a:solidFill>
                  <a:schemeClr val="bg1"/>
                </a:solidFill>
              </a:rPr>
              <a:t>, </a:t>
            </a:r>
            <a:r>
              <a:rPr lang="en-GB" b="1" dirty="0" err="1">
                <a:solidFill>
                  <a:schemeClr val="bg1"/>
                </a:solidFill>
              </a:rPr>
              <a:t>Metrocosm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8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354A9-F551-4492-97FF-C42D8988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7" b="1012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4010831" cy="850049"/>
          </a:xfrm>
          <a:solidFill>
            <a:schemeClr val="bg2">
              <a:lumMod val="90000"/>
              <a:alpha val="37000"/>
            </a:schemeClr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Election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B56915-9517-4B9F-B388-EAC614A0EFE4}"/>
              </a:ext>
            </a:extLst>
          </p:cNvPr>
          <p:cNvSpPr txBox="1">
            <a:spLocks/>
          </p:cNvSpPr>
          <p:nvPr/>
        </p:nvSpPr>
        <p:spPr>
          <a:xfrm>
            <a:off x="243614" y="6214533"/>
            <a:ext cx="10725574" cy="45719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Ken Field: http://cartonerd.blogspot.com/2016/11/the-nyt-election-map.html</a:t>
            </a:r>
          </a:p>
        </p:txBody>
      </p:sp>
    </p:spTree>
    <p:extLst>
      <p:ext uri="{BB962C8B-B14F-4D97-AF65-F5344CB8AC3E}">
        <p14:creationId xmlns:p14="http://schemas.microsoft.com/office/powerpoint/2010/main" val="322289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9D12-D7FA-494E-880B-012B1C22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15050B4-E664-404F-9E7B-EA2C0992F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7799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BAE5655-B313-420C-9C45-9A6929B3F0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2" t="22353" r="41970" b="22553"/>
          <a:stretch/>
        </p:blipFill>
        <p:spPr>
          <a:xfrm>
            <a:off x="7005964" y="3582269"/>
            <a:ext cx="4592849" cy="2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How charts lie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378A0-2466-4C42-A245-C5F351E7E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7947"/>
          <a:stretch/>
        </p:blipFill>
        <p:spPr bwMode="auto">
          <a:xfrm>
            <a:off x="279474" y="76204"/>
            <a:ext cx="6096000" cy="67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1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3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How charts 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A3773-F34B-478A-BB6C-90E7B762B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6" b="2"/>
          <a:stretch/>
        </p:blipFill>
        <p:spPr>
          <a:xfrm>
            <a:off x="6400156" y="734841"/>
            <a:ext cx="5414823" cy="3602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9B765F3-0273-4050-A815-D87735B3F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r="9553" b="1"/>
          <a:stretch/>
        </p:blipFill>
        <p:spPr bwMode="auto">
          <a:xfrm>
            <a:off x="377021" y="734841"/>
            <a:ext cx="5417380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Connector 14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DEB1B-5ED4-4C91-8CDB-011A9FADE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22" y="734841"/>
            <a:ext cx="5414824" cy="365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4433A-4C38-4646-8EAF-A1D940D81082}"/>
              </a:ext>
            </a:extLst>
          </p:cNvPr>
          <p:cNvSpPr txBox="1"/>
          <p:nvPr/>
        </p:nvSpPr>
        <p:spPr>
          <a:xfrm>
            <a:off x="6088535" y="56667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Cases and Tools in Biotechnology Management</a:t>
            </a:r>
          </a:p>
          <a:p>
            <a:r>
              <a:rPr lang="en-US" dirty="0"/>
              <a:t>Author: Trent Tucker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How charts lie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00AB563-1B25-4EA7-AFC8-76D885AF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9" y="639097"/>
            <a:ext cx="4912886" cy="2729381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90EE46F-585A-49EE-AD75-52B4F59A3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12" y="3588931"/>
            <a:ext cx="4389119" cy="3026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30FE1-4DB0-46E6-BBBE-4658CF0E97FF}"/>
              </a:ext>
            </a:extLst>
          </p:cNvPr>
          <p:cNvSpPr txBox="1"/>
          <p:nvPr/>
        </p:nvSpPr>
        <p:spPr>
          <a:xfrm>
            <a:off x="8987624" y="6384434"/>
            <a:ext cx="3016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Wikipedia: Misleading 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58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3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charts lie</a:t>
            </a:r>
          </a:p>
        </p:txBody>
      </p:sp>
      <p:cxnSp>
        <p:nvCxnSpPr>
          <p:cNvPr id="2055" name="Straight Connector 14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B3BAC70-C1EB-42F1-9273-199F90B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16" y="861738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634BE-A56F-4F64-9999-B9015A2DC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973" y="453065"/>
            <a:ext cx="6515100" cy="4162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7D24F-F95E-495D-841C-7001D6F18FF8}"/>
              </a:ext>
            </a:extLst>
          </p:cNvPr>
          <p:cNvSpPr txBox="1"/>
          <p:nvPr/>
        </p:nvSpPr>
        <p:spPr>
          <a:xfrm>
            <a:off x="1132660" y="3850768"/>
            <a:ext cx="32195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/>
              <a:t>Diameter Scaling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06A01-9F5E-4119-A447-2B73340F0340}"/>
              </a:ext>
            </a:extLst>
          </p:cNvPr>
          <p:cNvSpPr txBox="1"/>
          <p:nvPr/>
        </p:nvSpPr>
        <p:spPr>
          <a:xfrm>
            <a:off x="7502769" y="5692793"/>
            <a:ext cx="373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Perceptual Scaling of Map Symbols</a:t>
            </a:r>
          </a:p>
          <a:p>
            <a:r>
              <a:rPr lang="en-US" dirty="0"/>
              <a:t>August 28, 2007 by John </a:t>
            </a:r>
            <a:r>
              <a:rPr lang="en-US" dirty="0" err="1"/>
              <a:t>Krygier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09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Using colour and other detail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408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422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Colour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9045" cy="3760891"/>
          </a:xfrm>
        </p:spPr>
        <p:txBody>
          <a:bodyPr/>
          <a:lstStyle/>
          <a:p>
            <a:r>
              <a:rPr lang="en-GB" b="1" dirty="0"/>
              <a:t>Pick colours that highlight the right things!</a:t>
            </a:r>
          </a:p>
          <a:p>
            <a:r>
              <a:rPr lang="en-GB" b="1" i="1" dirty="0"/>
              <a:t>“….</a:t>
            </a:r>
            <a:r>
              <a:rPr lang="en-US" b="0" i="1" dirty="0">
                <a:solidFill>
                  <a:srgbClr val="383838"/>
                </a:solidFill>
                <a:effectLst/>
                <a:latin typeface="Libre Baskerville"/>
              </a:rPr>
              <a:t>the brown areas are what we should be looking at</a:t>
            </a:r>
            <a:r>
              <a:rPr lang="en-GB" b="1" dirty="0"/>
              <a:t>” </a:t>
            </a:r>
            <a:r>
              <a:rPr lang="en-GB" sz="1400" b="1" dirty="0"/>
              <a:t>Chris Whitty</a:t>
            </a:r>
            <a:endParaRPr lang="en-GB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4A0E2-DEB8-499B-87E4-2A4225A7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1046058"/>
            <a:ext cx="6269355" cy="529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B1B45-C8C5-4804-9CFE-3F3D93E56962}"/>
              </a:ext>
            </a:extLst>
          </p:cNvPr>
          <p:cNvSpPr txBox="1"/>
          <p:nvPr/>
        </p:nvSpPr>
        <p:spPr>
          <a:xfrm>
            <a:off x="351149" y="5927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Prof. James Cheshire UCL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7678F-6260-4B5F-9F8D-4F2DA9C319DE}"/>
              </a:ext>
            </a:extLst>
          </p:cNvPr>
          <p:cNvSpPr txBox="1"/>
          <p:nvPr/>
        </p:nvSpPr>
        <p:spPr>
          <a:xfrm>
            <a:off x="351149" y="6457317"/>
            <a:ext cx="11177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https://theconversation.com/next-slide-please-data-visualisation-expert-on-whats-wrong-with-the-uk-governments-coronavirus-charts-149329</a:t>
            </a:r>
          </a:p>
        </p:txBody>
      </p:sp>
    </p:spTree>
    <p:extLst>
      <p:ext uri="{BB962C8B-B14F-4D97-AF65-F5344CB8AC3E}">
        <p14:creationId xmlns:p14="http://schemas.microsoft.com/office/powerpoint/2010/main" val="303808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Colour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Colour Vision Deficiency</a:t>
            </a:r>
          </a:p>
          <a:p>
            <a:r>
              <a:rPr lang="en-GB" dirty="0" err="1"/>
              <a:t>ColorBrewer</a:t>
            </a:r>
            <a:r>
              <a:rPr lang="en-GB" dirty="0"/>
              <a:t>:</a:t>
            </a:r>
          </a:p>
          <a:p>
            <a:r>
              <a:rPr lang="en-GB" b="1" dirty="0"/>
              <a:t>https://colorbrewer2.org/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3877C-970F-4C54-BB5F-7A03278C0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2031001"/>
            <a:ext cx="6555105" cy="41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7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Colour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Stick to conventions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FFC86-E83F-4A4A-9671-4517C7117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93" y="1549650"/>
            <a:ext cx="8117507" cy="4451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235EB-AA98-47EE-BD20-86A6032031B3}"/>
              </a:ext>
            </a:extLst>
          </p:cNvPr>
          <p:cNvSpPr txBox="1"/>
          <p:nvPr/>
        </p:nvSpPr>
        <p:spPr>
          <a:xfrm>
            <a:off x="30480" y="5881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Ishveena</a:t>
            </a:r>
            <a:r>
              <a:rPr lang="en-GB" dirty="0"/>
              <a:t> Singh, Jan 17, 2018 </a:t>
            </a:r>
            <a:r>
              <a:rPr lang="en-GB" dirty="0" err="1"/>
              <a:t>Geoawesomeness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70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Colour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116501" cy="3760891"/>
          </a:xfrm>
        </p:spPr>
        <p:txBody>
          <a:bodyPr/>
          <a:lstStyle/>
          <a:p>
            <a:r>
              <a:rPr lang="en-GB" dirty="0"/>
              <a:t>Be consistent</a:t>
            </a:r>
          </a:p>
          <a:p>
            <a:r>
              <a:rPr lang="en-GB" dirty="0"/>
              <a:t>Not just with colours but where you put the breaks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C4B91-4159-40F6-B09B-6DD1FB10E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781" y="1823476"/>
            <a:ext cx="7874595" cy="4263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0FEB82-0C85-4D4A-B28F-0FD83C96A2CF}"/>
              </a:ext>
            </a:extLst>
          </p:cNvPr>
          <p:cNvSpPr txBox="1"/>
          <p:nvPr/>
        </p:nvSpPr>
        <p:spPr>
          <a:xfrm>
            <a:off x="351149" y="6457317"/>
            <a:ext cx="11177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https://theconversation.com/next-slide-please-data-visualisation-expert-on-whats-wrong-with-the-uk-governments-coronavirus-charts-149329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1CE0-5106-4C28-B971-81C2AB5AF086}"/>
              </a:ext>
            </a:extLst>
          </p:cNvPr>
          <p:cNvSpPr txBox="1"/>
          <p:nvPr/>
        </p:nvSpPr>
        <p:spPr>
          <a:xfrm>
            <a:off x="351149" y="605526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Prof. James Cheshire UCL</a:t>
            </a:r>
          </a:p>
        </p:txBody>
      </p:sp>
    </p:spTree>
    <p:extLst>
      <p:ext uri="{BB962C8B-B14F-4D97-AF65-F5344CB8AC3E}">
        <p14:creationId xmlns:p14="http://schemas.microsoft.com/office/powerpoint/2010/main" val="2752682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 Aesthetics</a:t>
            </a:r>
            <a:endParaRPr lang="en-GB" sz="400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Don’t accept defaults:</a:t>
            </a:r>
          </a:p>
          <a:p>
            <a:pPr algn="ctr"/>
            <a:r>
              <a:rPr lang="en-GB" sz="1800" i="1" dirty="0">
                <a:solidFill>
                  <a:srgbClr val="FFFFFF"/>
                </a:solidFill>
              </a:rPr>
              <a:t>“black is too harsh”</a:t>
            </a:r>
          </a:p>
          <a:p>
            <a:endParaRPr lang="en-GB" sz="1800" dirty="0">
              <a:solidFill>
                <a:srgbClr val="FFFFFF"/>
              </a:solidFill>
            </a:endParaRPr>
          </a:p>
          <a:p>
            <a:endParaRPr lang="en-GB" sz="18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Image result for default excel chart colors">
            <a:extLst>
              <a:ext uri="{FF2B5EF4-FFF2-40B4-BE49-F238E27FC236}">
                <a16:creationId xmlns:a16="http://schemas.microsoft.com/office/drawing/2014/main" id="{3E6DAC9F-A9F2-4D19-A4BF-C081ED44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720494"/>
            <a:ext cx="6798082" cy="54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5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49BDB-69CF-4E14-A720-19360C561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96" b="14134"/>
          <a:stretch/>
        </p:blipFill>
        <p:spPr>
          <a:xfrm>
            <a:off x="-5335" y="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29D12-D7FA-494E-880B-012B1C22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Telling Stories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 Aesthetics</a:t>
            </a:r>
            <a:endParaRPr lang="en-GB" sz="4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AB87A-F766-4338-B963-1D2D034CD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1" r="7098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Fonts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Labels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Graphics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Marginalia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FFFFFF"/>
                </a:solidFill>
              </a:rPr>
              <a:t> Visual Hierarchy</a:t>
            </a:r>
          </a:p>
          <a:p>
            <a:endParaRPr lang="en-GB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8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Details</a:t>
            </a:r>
            <a:endParaRPr lang="en-GB" sz="4000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GB" sz="1800" b="1" dirty="0">
                <a:solidFill>
                  <a:srgbClr val="FFFFFF"/>
                </a:solidFill>
              </a:rPr>
              <a:t>The Little of Visualisation </a:t>
            </a:r>
            <a:r>
              <a:rPr lang="en-GB" sz="1800" dirty="0">
                <a:solidFill>
                  <a:srgbClr val="FFFFFF"/>
                </a:solidFill>
              </a:rPr>
              <a:t>Andy Kirk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2234E-1465-4F13-9C1C-93CB2AF24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04" r="2" b="11329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A18CFC-32B0-44A5-B0E3-AD441CCE21A9}"/>
              </a:ext>
            </a:extLst>
          </p:cNvPr>
          <p:cNvSpPr txBox="1"/>
          <p:nvPr/>
        </p:nvSpPr>
        <p:spPr>
          <a:xfrm>
            <a:off x="1287697" y="640031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Jill </a:t>
            </a:r>
            <a:r>
              <a:rPr lang="en-GB" dirty="0" err="1"/>
              <a:t>Barklem</a:t>
            </a:r>
            <a:r>
              <a:rPr lang="en-GB" dirty="0"/>
              <a:t>, Brambly Hedge</a:t>
            </a:r>
          </a:p>
        </p:txBody>
      </p:sp>
    </p:spTree>
    <p:extLst>
      <p:ext uri="{BB962C8B-B14F-4D97-AF65-F5344CB8AC3E}">
        <p14:creationId xmlns:p14="http://schemas.microsoft.com/office/powerpoint/2010/main" val="3969376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Details</a:t>
            </a:r>
            <a:endParaRPr lang="en-GB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2D25F48-4669-4A4F-B13E-638C4808A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GB" b="1" dirty="0"/>
              <a:t>West Highland Way </a:t>
            </a:r>
            <a:r>
              <a:rPr lang="en-GB" dirty="0"/>
              <a:t>by Liam Mason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90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B945-3D38-4C1D-87F9-6E116020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075" y="137866"/>
            <a:ext cx="9056451" cy="4279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648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Details</a:t>
            </a:r>
            <a:endParaRPr lang="en-GB" sz="40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EE77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83CD3-6F16-46AF-9224-BE981B4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FFFF"/>
                </a:solidFill>
              </a:rPr>
              <a:t> Small details make a difference</a:t>
            </a:r>
          </a:p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FFFF"/>
                </a:solidFill>
              </a:rPr>
              <a:t> Taking things away can help clarify and simplify</a:t>
            </a:r>
          </a:p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FFFF"/>
                </a:solidFill>
              </a:rPr>
              <a:t> All this helps make the story clear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7856A8-3F46-4A6E-BB28-0FADAB0059FE}"/>
              </a:ext>
            </a:extLst>
          </p:cNvPr>
          <p:cNvSpPr txBox="1">
            <a:spLocks/>
          </p:cNvSpPr>
          <p:nvPr/>
        </p:nvSpPr>
        <p:spPr>
          <a:xfrm>
            <a:off x="192574" y="6340232"/>
            <a:ext cx="4898049" cy="5177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West Highland Way </a:t>
            </a:r>
            <a:r>
              <a:rPr lang="en-GB"/>
              <a:t>by Liam Mason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231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FBFB-8372-442A-9B55-994A387F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B08A-5B8E-4D11-AAB2-0B6FF3345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b="1" dirty="0"/>
              <a:t> Data Visualisation </a:t>
            </a:r>
            <a:r>
              <a:rPr lang="en-GB" dirty="0"/>
              <a:t>by Andy Kirk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/>
              <a:t> How Charts Lie </a:t>
            </a:r>
            <a:r>
              <a:rPr lang="en-GB" dirty="0"/>
              <a:t>by Alberto Cairo (also the Truthful Art and The Functional Art)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/>
              <a:t> Am I Overthinking This? </a:t>
            </a:r>
            <a:r>
              <a:rPr lang="en-GB" dirty="0"/>
              <a:t>Michelle Rial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/>
              <a:t> Edinburgh Data Visualisation Meet Up </a:t>
            </a:r>
            <a:r>
              <a:rPr lang="en-GB" dirty="0"/>
              <a:t>run by Benjamin Bach &amp; Brendan Hill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b="1" dirty="0">
                <a:hlinkClick r:id="rId2"/>
              </a:rPr>
              <a:t>https://www.meetup.com/meetup-group-vBHbCmgh</a:t>
            </a:r>
            <a:endParaRPr lang="en-GB" b="1" dirty="0"/>
          </a:p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1" dirty="0"/>
              <a:t> Data </a:t>
            </a:r>
            <a:r>
              <a:rPr lang="en-GB" b="1" dirty="0" err="1"/>
              <a:t>Vizualisation</a:t>
            </a:r>
            <a:r>
              <a:rPr lang="en-GB" b="1" dirty="0"/>
              <a:t> Society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b="1" dirty="0">
                <a:hlinkClick r:id="rId3"/>
              </a:rPr>
              <a:t>https://www.datavisualizationsociety.com/</a:t>
            </a:r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5274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Before you start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2543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63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01D7A7-914C-4D24-8B82-EE40155AB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201D7A7-914C-4D24-8B82-EE40155AB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A2F131-CD01-4CBD-B7A5-1B9B5E7F0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FA2F131-CD01-4CBD-B7A5-1B9B5E7F04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F4E96D-0DB6-4476-8C51-7CC7EC2F2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8F4E96D-0DB6-4476-8C51-7CC7EC2F2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4F35BC-9C76-400A-BBCA-0032259E2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94F35BC-9C76-400A-BBCA-0032259E2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3C18BC-1989-44B2-9862-C670C61D3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543C18BC-1989-44B2-9862-C670C61D3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363298-B2A6-463D-A7BE-F9F67404E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20363298-B2A6-463D-A7BE-F9F67404E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AEBFF-D2D3-4FFF-AD65-C3CEAEEB1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09AEBFF-D2D3-4FFF-AD65-C3CEAEEB1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DDFF18-9AEC-4E5E-B9AA-33D86F01A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5BDDFF18-9AEC-4E5E-B9AA-33D86F01A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9CAFAA-6939-48A6-A89B-19D1A94B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AB9CAFAA-6939-48A6-A89B-19D1A94B9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29DCA8-27D9-4FB3-845D-8B5BCF137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1529DCA8-27D9-4FB3-845D-8B5BCF137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DCEE3B-D890-4B05-8488-702BC4270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12DCEE3B-D890-4B05-8488-702BC4270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852694-2B4E-4FFC-B119-3F5647739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7852694-2B4E-4FFC-B119-3F56477392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916F3-5C96-4C6C-9830-69AAB8FD2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258"/>
          <a:stretch/>
        </p:blipFill>
        <p:spPr>
          <a:xfrm>
            <a:off x="-2" y="0"/>
            <a:ext cx="12191980" cy="7291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38FC-2575-4955-AB27-51FAC704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Brief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18EA-EDF9-468E-A35E-02FF782A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Scope Creep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Confusion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Wasted time &amp; effort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Slow decision making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074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Graph">
            <a:extLst>
              <a:ext uri="{FF2B5EF4-FFF2-40B4-BE49-F238E27FC236}">
                <a16:creationId xmlns:a16="http://schemas.microsoft.com/office/drawing/2014/main" id="{A5F9A902-FE23-44B2-984B-0776C4945D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3981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/>
              <a:t>Data</a:t>
            </a:r>
            <a:endParaRPr lang="en-GB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467AD5-FD52-4969-BE8E-3C302C2B6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Chart Choice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Technology Choice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Data Wrangling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Database Spreadsheet Data Mart Data Cubes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7625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145E2-84B4-42FA-99AC-3D3BB768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620" b="171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38FC-2575-4955-AB27-51FAC704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Editing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18EA-EDF9-468E-A35E-02FF782A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There is no such thing as a perfect visualisation just better and worse ones!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Timescale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Scope of what can be changed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Who needs to be involved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Data Visualisation should be a project within your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360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Starting your Visualisation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22993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38FC-2575-4955-AB27-51FAC7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8CAC69-DE58-49A7-B622-D989EEBBA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08" y="4450131"/>
            <a:ext cx="2949348" cy="1264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8BA5B-0F16-48C8-BD9E-061C90F5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5" y="2546492"/>
            <a:ext cx="4514850" cy="1009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39844-FB26-44E1-AFFA-7C1C8D7A8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290" y="2263140"/>
            <a:ext cx="270510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A9CBF-51BC-427B-BCB4-069677776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909" y="4788356"/>
            <a:ext cx="3404098" cy="105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86366-EE6A-42EB-B5B8-B310AB70C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757" y="2034539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62BA-4834-469F-AF3C-9636BA4B3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95" y="4534989"/>
            <a:ext cx="3686175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172DA-82BF-4F7E-A4EB-683F05430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221" y="2939415"/>
            <a:ext cx="1868399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8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9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0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8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{45537A66-F62A-4DCA-8674-66689844FCC2}tf11437505_win32</Template>
  <TotalTime>1339</TotalTime>
  <Words>542</Words>
  <Application>Microsoft Office PowerPoint</Application>
  <PresentationFormat>Widescreen</PresentationFormat>
  <Paragraphs>146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-apple-system</vt:lpstr>
      <vt:lpstr>Calibri</vt:lpstr>
      <vt:lpstr>Courier New</vt:lpstr>
      <vt:lpstr>Georgia Pro Cond Light</vt:lpstr>
      <vt:lpstr>Libre Baskerville</vt:lpstr>
      <vt:lpstr>Speak Pro</vt:lpstr>
      <vt:lpstr>RetrospectVTI</vt:lpstr>
      <vt:lpstr>Data Visualisation</vt:lpstr>
      <vt:lpstr>About Me</vt:lpstr>
      <vt:lpstr>Telling Stories</vt:lpstr>
      <vt:lpstr>Before you start</vt:lpstr>
      <vt:lpstr>Brief</vt:lpstr>
      <vt:lpstr>Data</vt:lpstr>
      <vt:lpstr>Editing</vt:lpstr>
      <vt:lpstr>Starting your Visualisation</vt:lpstr>
      <vt:lpstr>Technology</vt:lpstr>
      <vt:lpstr>Choosing your visualisation</vt:lpstr>
      <vt:lpstr>Election Maps</vt:lpstr>
      <vt:lpstr>Election Maps</vt:lpstr>
      <vt:lpstr>Election Maps</vt:lpstr>
      <vt:lpstr>Election Maps</vt:lpstr>
      <vt:lpstr>Election Maps</vt:lpstr>
      <vt:lpstr>Election Maps</vt:lpstr>
      <vt:lpstr>Election Maps</vt:lpstr>
      <vt:lpstr>Election Maps</vt:lpstr>
      <vt:lpstr>Election Maps</vt:lpstr>
      <vt:lpstr>How charts lie</vt:lpstr>
      <vt:lpstr>How charts lie</vt:lpstr>
      <vt:lpstr>How charts lie</vt:lpstr>
      <vt:lpstr>How charts lie</vt:lpstr>
      <vt:lpstr>Using colour and other detail</vt:lpstr>
      <vt:lpstr>Using Colour</vt:lpstr>
      <vt:lpstr>Using Colour</vt:lpstr>
      <vt:lpstr>Using Colour</vt:lpstr>
      <vt:lpstr>Using Colour</vt:lpstr>
      <vt:lpstr>Other Aesthetics</vt:lpstr>
      <vt:lpstr>Other Aesthetics</vt:lpstr>
      <vt:lpstr>Details</vt:lpstr>
      <vt:lpstr>Details</vt:lpstr>
      <vt:lpstr>Details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Thomas Armitage</dc:creator>
  <cp:lastModifiedBy>Thomas Armitage</cp:lastModifiedBy>
  <cp:revision>45</cp:revision>
  <dcterms:created xsi:type="dcterms:W3CDTF">2021-02-09T16:39:00Z</dcterms:created>
  <dcterms:modified xsi:type="dcterms:W3CDTF">2021-02-26T17:29:59Z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